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77" r:id="rId1"/>
  </p:sldMasterIdLst>
  <p:notesMasterIdLst>
    <p:notesMasterId r:id="rId26"/>
  </p:notesMasterIdLst>
  <p:sldIdLst>
    <p:sldId id="1421" r:id="rId2"/>
    <p:sldId id="1422" r:id="rId3"/>
    <p:sldId id="955" r:id="rId4"/>
    <p:sldId id="1462" r:id="rId5"/>
    <p:sldId id="1470" r:id="rId6"/>
    <p:sldId id="1471" r:id="rId7"/>
    <p:sldId id="1472" r:id="rId8"/>
    <p:sldId id="1473" r:id="rId9"/>
    <p:sldId id="1474" r:id="rId10"/>
    <p:sldId id="1481" r:id="rId11"/>
    <p:sldId id="1475" r:id="rId12"/>
    <p:sldId id="1482" r:id="rId13"/>
    <p:sldId id="1476" r:id="rId14"/>
    <p:sldId id="1483" r:id="rId15"/>
    <p:sldId id="1477" r:id="rId16"/>
    <p:sldId id="1466" r:id="rId17"/>
    <p:sldId id="1468" r:id="rId18"/>
    <p:sldId id="1461" r:id="rId19"/>
    <p:sldId id="1484" r:id="rId20"/>
    <p:sldId id="1485" r:id="rId21"/>
    <p:sldId id="1486" r:id="rId22"/>
    <p:sldId id="1488" r:id="rId23"/>
    <p:sldId id="1487" r:id="rId24"/>
    <p:sldId id="1489" r:id="rId25"/>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0400"/>
    <a:srgbClr val="000D14"/>
    <a:srgbClr val="000806"/>
    <a:srgbClr val="000403"/>
    <a:srgbClr val="004C22"/>
    <a:srgbClr val="050701"/>
    <a:srgbClr val="020103"/>
    <a:srgbClr val="040000"/>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5035" autoAdjust="0"/>
  </p:normalViewPr>
  <p:slideViewPr>
    <p:cSldViewPr>
      <p:cViewPr varScale="1">
        <p:scale>
          <a:sx n="100" d="100"/>
          <a:sy n="100" d="100"/>
        </p:scale>
        <p:origin x="96" y="306"/>
      </p:cViewPr>
      <p:guideLst>
        <p:guide orient="horz" pos="1620"/>
        <p:guide pos="2880"/>
      </p:guideLst>
    </p:cSldViewPr>
  </p:slideViewPr>
  <p:outlineViewPr>
    <p:cViewPr varScale="1">
      <p:scale>
        <a:sx n="33" d="100"/>
        <a:sy n="33" d="100"/>
      </p:scale>
      <p:origin x="0" y="-10938"/>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123021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smtClean="0"/>
              <a:t>Mt 10:32 "Therefore whoever confesses Me before men, him I will also confess before My Father who is in heaven. 33 "But whoever denies Me before men, him I will also deny before My Father who is in heaven.</a:t>
            </a:r>
          </a:p>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33058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err="1" smtClean="0"/>
              <a:t>Jer</a:t>
            </a:r>
            <a:r>
              <a:rPr lang="en-US" b="0" dirty="0" smtClean="0"/>
              <a:t> 10:23 O LORD, I know the way of man is not in himself; It is not in man who walks to direct his own steps.</a:t>
            </a:r>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7820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err="1" smtClean="0"/>
              <a:t>Jer</a:t>
            </a:r>
            <a:r>
              <a:rPr lang="en-US" b="0" dirty="0" smtClean="0"/>
              <a:t> 10:23 O LORD, I know the way of man is not in himself; It is not in man who walks to direct his own steps.</a:t>
            </a:r>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5870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err="1" smtClean="0"/>
              <a:t>Jer</a:t>
            </a:r>
            <a:r>
              <a:rPr lang="en-US" b="0" dirty="0" smtClean="0"/>
              <a:t> 5:14 Therefore thus says the LORD God of hosts: "Because you speak this word, Behold, I will make My words in your mouth fire, And this people wood, And it shall devour them.</a:t>
            </a:r>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21559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err="1" smtClean="0"/>
              <a:t>Jer</a:t>
            </a:r>
            <a:r>
              <a:rPr lang="en-US" b="0" dirty="0" smtClean="0"/>
              <a:t> 5:14 Therefore thus says the LORD God of hosts: "Because you speak this word, Behold, I will make My words in your mouth fire, And this people wood, And it shall devour them.</a:t>
            </a:r>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4777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smtClean="0"/>
              <a:t> Joh 12:48 "He who rejects Me, and does not receive My words, has that which judges him--the word that I have spoken will judge him in the last day.</a:t>
            </a:r>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6885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3448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18</a:t>
            </a:fld>
            <a:endParaRPr lang="en-GB"/>
          </a:p>
        </p:txBody>
      </p:sp>
    </p:spTree>
    <p:extLst>
      <p:ext uri="{BB962C8B-B14F-4D97-AF65-F5344CB8AC3E}">
        <p14:creationId xmlns:p14="http://schemas.microsoft.com/office/powerpoint/2010/main" val="114304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19</a:t>
            </a:fld>
            <a:endParaRPr lang="en-GB"/>
          </a:p>
        </p:txBody>
      </p:sp>
    </p:spTree>
    <p:extLst>
      <p:ext uri="{BB962C8B-B14F-4D97-AF65-F5344CB8AC3E}">
        <p14:creationId xmlns:p14="http://schemas.microsoft.com/office/powerpoint/2010/main" val="2499053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20</a:t>
            </a:fld>
            <a:endParaRPr lang="en-GB"/>
          </a:p>
        </p:txBody>
      </p:sp>
    </p:spTree>
    <p:extLst>
      <p:ext uri="{BB962C8B-B14F-4D97-AF65-F5344CB8AC3E}">
        <p14:creationId xmlns:p14="http://schemas.microsoft.com/office/powerpoint/2010/main" val="44368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80660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1Th 2:13 ¶ For this reason we also thank God without ceasing, because when you received the word of God which you heard from us, you welcomed it not as the word of men, but as it is in truth, the word of God, which also effectively works in you who believe.</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21</a:t>
            </a:fld>
            <a:endParaRPr lang="en-GB"/>
          </a:p>
        </p:txBody>
      </p:sp>
    </p:spTree>
    <p:extLst>
      <p:ext uri="{BB962C8B-B14F-4D97-AF65-F5344CB8AC3E}">
        <p14:creationId xmlns:p14="http://schemas.microsoft.com/office/powerpoint/2010/main" val="140522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1Th 2:13 ¶ For this reason we also thank God without ceasing, because when you received the word of God which you heard from us, you welcomed it not as the word of men, but as it is in truth, the word of God, which also effectively works in you who believe.</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22</a:t>
            </a:fld>
            <a:endParaRPr lang="en-GB"/>
          </a:p>
        </p:txBody>
      </p:sp>
    </p:spTree>
    <p:extLst>
      <p:ext uri="{BB962C8B-B14F-4D97-AF65-F5344CB8AC3E}">
        <p14:creationId xmlns:p14="http://schemas.microsoft.com/office/powerpoint/2010/main" val="1410381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1Th 2:13 ¶ For this reason we also thank God without ceasing, because when you received the word of God which you heard from us, you welcomed it not as the word of men, but as it is in truth, the word of God, which also effectively works in you who believe.</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23</a:t>
            </a:fld>
            <a:endParaRPr lang="en-GB"/>
          </a:p>
        </p:txBody>
      </p:sp>
    </p:spTree>
    <p:extLst>
      <p:ext uri="{BB962C8B-B14F-4D97-AF65-F5344CB8AC3E}">
        <p14:creationId xmlns:p14="http://schemas.microsoft.com/office/powerpoint/2010/main" val="349699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1Th 2:13 ¶ For this reason we also thank God without ceasing, because when you received the word of God which you heard from us, you welcomed it not as the word of men, but as it is in truth, the word of God, which also effectively works in you who believe.</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24</a:t>
            </a:fld>
            <a:endParaRPr lang="en-GB"/>
          </a:p>
        </p:txBody>
      </p:sp>
    </p:spTree>
    <p:extLst>
      <p:ext uri="{BB962C8B-B14F-4D97-AF65-F5344CB8AC3E}">
        <p14:creationId xmlns:p14="http://schemas.microsoft.com/office/powerpoint/2010/main" val="77968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3</a:t>
            </a:fld>
            <a:endParaRPr lang="en-GB"/>
          </a:p>
        </p:txBody>
      </p:sp>
    </p:spTree>
    <p:extLst>
      <p:ext uri="{BB962C8B-B14F-4D97-AF65-F5344CB8AC3E}">
        <p14:creationId xmlns:p14="http://schemas.microsoft.com/office/powerpoint/2010/main" val="364739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0778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9633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3369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2941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777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6563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val="1061856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val="60354172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val="40167251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val="20280568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val="292905826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val="21297306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val="25624261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val="8416788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val="34495958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val="40533607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val="26335997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3000" b="-2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val="2298655599"/>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600" y="1428750"/>
            <a:ext cx="7315200" cy="2971800"/>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Worship 		  			10:00 AM</a:t>
            </a:r>
          </a:p>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Class (Livestream) 	 	5:00  PM</a:t>
            </a:r>
          </a:p>
          <a:p>
            <a:pPr marL="0" indent="0">
              <a:buNone/>
            </a:pPr>
            <a:r>
              <a:rPr lang="en-US" sz="3000" b="1" dirty="0">
                <a:effectLst>
                  <a:glow rad="228600">
                    <a:srgbClr val="03080D"/>
                  </a:glow>
                </a:effectLst>
              </a:rPr>
              <a:t>Wednesday</a:t>
            </a:r>
          </a:p>
          <a:p>
            <a:pPr marL="365751"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78">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4595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458200" cy="3943350"/>
          </a:xfrm>
        </p:spPr>
        <p:txBody>
          <a:bodyPr>
            <a:noAutofit/>
          </a:bodyPr>
          <a:lstStyle/>
          <a:p>
            <a:pPr marL="0" indent="0" algn="just">
              <a:buNone/>
            </a:pPr>
            <a:r>
              <a:rPr lang="en-US" sz="4000" i="1" dirty="0" smtClean="0">
                <a:effectLst>
                  <a:glow rad="228600">
                    <a:srgbClr val="000000"/>
                  </a:glow>
                </a:effectLst>
              </a:rPr>
              <a:t>As </a:t>
            </a:r>
            <a:r>
              <a:rPr lang="en-US" sz="4000" i="1" dirty="0">
                <a:effectLst>
                  <a:glow rad="228600">
                    <a:srgbClr val="000000"/>
                  </a:glow>
                </a:effectLst>
              </a:rPr>
              <a:t>newborn babes, desire the pure milk of the word, that you may grow thereby, if indeed you have tasted that the Lord is </a:t>
            </a:r>
            <a:r>
              <a:rPr lang="en-US" sz="4000" i="1" dirty="0" smtClean="0">
                <a:effectLst>
                  <a:glow rad="228600">
                    <a:srgbClr val="000000"/>
                  </a:glow>
                </a:effectLst>
              </a:rPr>
              <a:t>gracious													</a:t>
            </a:r>
            <a:r>
              <a:rPr lang="en-US" sz="4000" dirty="0" smtClean="0">
                <a:effectLst>
                  <a:glow rad="228600">
                    <a:srgbClr val="000000"/>
                  </a:glow>
                </a:effectLst>
              </a:rPr>
              <a:t>	 1 Peter 2:2-3</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Your Food</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5504635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4000" i="1" dirty="0" smtClean="0">
                <a:effectLst>
                  <a:glow rad="228600">
                    <a:srgbClr val="000000"/>
                  </a:glow>
                </a:effectLst>
              </a:rPr>
              <a:t>Your </a:t>
            </a:r>
            <a:r>
              <a:rPr lang="en-US" sz="4000" i="1" dirty="0">
                <a:effectLst>
                  <a:glow rad="228600">
                    <a:srgbClr val="000000"/>
                  </a:glow>
                </a:effectLst>
              </a:rPr>
              <a:t>word is a lamp to my feet </a:t>
            </a:r>
            <a:r>
              <a:rPr lang="en-US" sz="4000" i="1" dirty="0" smtClean="0">
                <a:effectLst>
                  <a:glow rad="228600">
                    <a:srgbClr val="000000"/>
                  </a:glow>
                </a:effectLst>
              </a:rPr>
              <a:t>and </a:t>
            </a:r>
            <a:r>
              <a:rPr lang="en-US" sz="4000" i="1" dirty="0">
                <a:effectLst>
                  <a:glow rad="228600">
                    <a:srgbClr val="000000"/>
                  </a:glow>
                </a:effectLst>
              </a:rPr>
              <a:t>a light to my path</a:t>
            </a:r>
            <a:r>
              <a:rPr lang="en-US" sz="4000" i="1" dirty="0" smtClean="0">
                <a:effectLst>
                  <a:glow rad="228600">
                    <a:srgbClr val="000000"/>
                  </a:glow>
                </a:effectLst>
              </a:rPr>
              <a:t>.</a:t>
            </a:r>
            <a:r>
              <a:rPr lang="en-US" sz="3600" i="1" dirty="0">
                <a:effectLst>
                  <a:glow rad="228600">
                    <a:srgbClr val="000000"/>
                  </a:glow>
                </a:effectLst>
              </a:rPr>
              <a:t> </a:t>
            </a:r>
            <a:r>
              <a:rPr lang="en-US" sz="3600" i="1" dirty="0" smtClean="0">
                <a:effectLst>
                  <a:glow rad="228600">
                    <a:srgbClr val="000000"/>
                  </a:glow>
                </a:effectLst>
              </a:rPr>
              <a:t>													</a:t>
            </a:r>
            <a:r>
              <a:rPr lang="en-US" sz="3600" dirty="0" smtClean="0">
                <a:effectLst>
                  <a:glow rad="228600">
                    <a:srgbClr val="000000"/>
                  </a:glow>
                </a:effectLst>
              </a:rPr>
              <a:t>Psalm 119:105</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a Light</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38401289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lgn="just">
              <a:buNone/>
            </a:pPr>
            <a:r>
              <a:rPr lang="en-US" sz="4000" i="1" dirty="0" smtClean="0">
                <a:effectLst>
                  <a:glow rad="228600">
                    <a:srgbClr val="000000"/>
                  </a:glow>
                </a:effectLst>
              </a:rPr>
              <a:t>And </a:t>
            </a:r>
            <a:r>
              <a:rPr lang="en-US" sz="4000" i="1" dirty="0">
                <a:effectLst>
                  <a:glow rad="228600">
                    <a:srgbClr val="000000"/>
                  </a:glow>
                </a:effectLst>
              </a:rPr>
              <a:t>so we have the prophetic word confirmed, which you do well to heed as a light that shines in a dark place, until the day dawns and the morning star rises in your hearts</a:t>
            </a:r>
            <a:r>
              <a:rPr lang="en-US" sz="4000" i="1" dirty="0" smtClean="0">
                <a:effectLst>
                  <a:glow rad="228600">
                    <a:srgbClr val="000000"/>
                  </a:glow>
                </a:effectLst>
              </a:rPr>
              <a:t>;</a:t>
            </a:r>
            <a:r>
              <a:rPr lang="en-US" sz="3600" i="1" dirty="0">
                <a:effectLst>
                  <a:glow rad="228600">
                    <a:srgbClr val="000000"/>
                  </a:glow>
                </a:effectLst>
              </a:rPr>
              <a:t> </a:t>
            </a:r>
            <a:r>
              <a:rPr lang="en-US" sz="3600" i="1" dirty="0" smtClean="0">
                <a:effectLst>
                  <a:glow rad="228600">
                    <a:srgbClr val="000000"/>
                  </a:glow>
                </a:effectLst>
              </a:rPr>
              <a:t>												</a:t>
            </a:r>
            <a:r>
              <a:rPr lang="en-US" sz="3600" dirty="0" smtClean="0">
                <a:effectLst>
                  <a:glow rad="228600">
                    <a:srgbClr val="000000"/>
                  </a:glow>
                </a:effectLst>
              </a:rPr>
              <a:t>2 Peter 1:19</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a Light</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42696342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458200" cy="3943350"/>
          </a:xfrm>
        </p:spPr>
        <p:txBody>
          <a:bodyPr>
            <a:noAutofit/>
          </a:bodyPr>
          <a:lstStyle/>
          <a:p>
            <a:pPr marL="0" indent="0" algn="just">
              <a:buNone/>
            </a:pPr>
            <a:r>
              <a:rPr lang="en-US" sz="4000" i="1" dirty="0" smtClean="0">
                <a:effectLst>
                  <a:glow rad="228600">
                    <a:srgbClr val="000000"/>
                  </a:glow>
                </a:effectLst>
              </a:rPr>
              <a:t>"</a:t>
            </a:r>
            <a:r>
              <a:rPr lang="en-US" sz="4000" i="1" dirty="0">
                <a:effectLst>
                  <a:glow rad="228600">
                    <a:srgbClr val="000000"/>
                  </a:glow>
                </a:effectLst>
              </a:rPr>
              <a:t>Is not My word like a fire?" says the LORD, "And like a hammer that breaks the rock in pieces</a:t>
            </a:r>
            <a:r>
              <a:rPr lang="en-US" sz="4000" i="1" dirty="0" smtClean="0">
                <a:effectLst>
                  <a:glow rad="228600">
                    <a:srgbClr val="000000"/>
                  </a:glow>
                </a:effectLst>
              </a:rPr>
              <a:t>?</a:t>
            </a:r>
            <a:r>
              <a:rPr lang="en-US" sz="3600" dirty="0">
                <a:effectLst>
                  <a:glow rad="228600">
                    <a:srgbClr val="000000"/>
                  </a:glow>
                </a:effectLst>
              </a:rPr>
              <a:t> </a:t>
            </a:r>
            <a:r>
              <a:rPr lang="en-US" sz="3600" dirty="0" smtClean="0">
                <a:effectLst>
                  <a:glow rad="228600">
                    <a:srgbClr val="000000"/>
                  </a:glow>
                </a:effectLst>
              </a:rPr>
              <a:t>														Jeremiah </a:t>
            </a:r>
            <a:r>
              <a:rPr lang="en-US" sz="3600" dirty="0">
                <a:effectLst>
                  <a:glow rad="228600">
                    <a:srgbClr val="000000"/>
                  </a:glow>
                </a:effectLst>
              </a:rPr>
              <a:t>23:29</a:t>
            </a:r>
            <a:r>
              <a:rPr lang="en-US" sz="3600" i="1" dirty="0">
                <a:effectLst>
                  <a:glow rad="228600">
                    <a:srgbClr val="000000"/>
                  </a:glow>
                </a:effectLst>
              </a:rPr>
              <a:t> </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a Fire</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20766280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063229"/>
            <a:ext cx="8839200" cy="4080271"/>
          </a:xfrm>
        </p:spPr>
        <p:txBody>
          <a:bodyPr>
            <a:noAutofit/>
          </a:bodyPr>
          <a:lstStyle/>
          <a:p>
            <a:pPr marL="0" indent="0" algn="just">
              <a:buNone/>
            </a:pPr>
            <a:r>
              <a:rPr lang="en-US" sz="3400" i="1" dirty="0" smtClean="0">
                <a:effectLst>
                  <a:glow rad="228600">
                    <a:srgbClr val="000000"/>
                  </a:glow>
                </a:effectLst>
              </a:rPr>
              <a:t>For </a:t>
            </a:r>
            <a:r>
              <a:rPr lang="en-US" sz="3400" i="1" dirty="0">
                <a:effectLst>
                  <a:glow rad="228600">
                    <a:srgbClr val="000000"/>
                  </a:glow>
                </a:effectLst>
              </a:rPr>
              <a:t>if anyone is a hearer of the word and not a doer, he is like a man observing his natural face in a mirror</a:t>
            </a:r>
            <a:r>
              <a:rPr lang="en-US" sz="3400" i="1" dirty="0" smtClean="0">
                <a:effectLst>
                  <a:glow rad="228600">
                    <a:srgbClr val="000000"/>
                  </a:glow>
                </a:effectLst>
              </a:rPr>
              <a:t>; for </a:t>
            </a:r>
            <a:r>
              <a:rPr lang="en-US" sz="3400" i="1" dirty="0">
                <a:effectLst>
                  <a:glow rad="228600">
                    <a:srgbClr val="000000"/>
                  </a:glow>
                </a:effectLst>
              </a:rPr>
              <a:t>he observes himself, goes away, and immediately forgets what kind of man he was</a:t>
            </a:r>
            <a:r>
              <a:rPr lang="en-US" sz="3400" i="1" dirty="0" smtClean="0">
                <a:effectLst>
                  <a:glow rad="228600">
                    <a:srgbClr val="000000"/>
                  </a:glow>
                </a:effectLst>
              </a:rPr>
              <a:t>. But </a:t>
            </a:r>
            <a:r>
              <a:rPr lang="en-US" sz="3400" i="1" dirty="0">
                <a:effectLst>
                  <a:glow rad="228600">
                    <a:srgbClr val="000000"/>
                  </a:glow>
                </a:effectLst>
              </a:rPr>
              <a:t>he who looks into the perfect law of liberty and continues in it, and is not a forgetful hearer but a doer of the work, this one will be blessed in what he does</a:t>
            </a:r>
            <a:r>
              <a:rPr lang="en-US" sz="3400" i="1" dirty="0" smtClean="0">
                <a:effectLst>
                  <a:glow rad="228600">
                    <a:srgbClr val="000000"/>
                  </a:glow>
                </a:effectLst>
              </a:rPr>
              <a:t>.</a:t>
            </a:r>
            <a:r>
              <a:rPr lang="en-US" sz="3400" i="1" dirty="0">
                <a:effectLst>
                  <a:glow rad="228600">
                    <a:srgbClr val="000000"/>
                  </a:glow>
                </a:effectLst>
              </a:rPr>
              <a:t> </a:t>
            </a:r>
            <a:r>
              <a:rPr lang="en-US" sz="3400" i="1" dirty="0" smtClean="0">
                <a:effectLst>
                  <a:glow rad="228600">
                    <a:srgbClr val="000000"/>
                  </a:glow>
                </a:effectLst>
              </a:rPr>
              <a:t>			</a:t>
            </a:r>
            <a:r>
              <a:rPr lang="en-US" sz="3400" dirty="0" smtClean="0">
                <a:effectLst>
                  <a:glow rad="228600">
                    <a:srgbClr val="000000"/>
                  </a:glow>
                </a:effectLst>
              </a:rPr>
              <a:t>James </a:t>
            </a:r>
            <a:r>
              <a:rPr lang="en-US" sz="3400" dirty="0">
                <a:effectLst>
                  <a:glow rad="228600">
                    <a:srgbClr val="000000"/>
                  </a:glow>
                </a:effectLst>
              </a:rPr>
              <a:t>1:23 </a:t>
            </a:r>
            <a:endParaRPr lang="en-US" sz="34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a Mirror</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25234722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4000" dirty="0" smtClean="0">
                <a:effectLst>
                  <a:glow rad="228600">
                    <a:srgbClr val="000000"/>
                  </a:glow>
                </a:effectLst>
              </a:rPr>
              <a:t>The dangers of mishandling the Word: </a:t>
            </a:r>
          </a:p>
          <a:p>
            <a:pPr marL="0" indent="0">
              <a:buNone/>
            </a:pPr>
            <a:r>
              <a:rPr lang="en-US" sz="4000" dirty="0" smtClean="0">
                <a:effectLst>
                  <a:glow rad="228600">
                    <a:srgbClr val="000000"/>
                  </a:glow>
                </a:effectLst>
              </a:rPr>
              <a:t>  Being judged – John 12:48 </a:t>
            </a:r>
          </a:p>
          <a:p>
            <a:pPr marL="0" indent="0">
              <a:buNone/>
            </a:pPr>
            <a:r>
              <a:rPr lang="en-US" sz="4000" dirty="0" smtClean="0">
                <a:effectLst>
                  <a:glow rad="228600">
                    <a:srgbClr val="000000"/>
                  </a:glow>
                </a:effectLst>
              </a:rPr>
              <a:t>  Being deceived  – 2 Thessalonians 2:10</a:t>
            </a:r>
          </a:p>
          <a:p>
            <a:pPr marL="0" indent="0">
              <a:buNone/>
            </a:pPr>
            <a:endParaRPr lang="en-US" sz="4000" b="1" dirty="0">
              <a:ln w="9525">
                <a:solidFill>
                  <a:schemeClr val="bg1"/>
                </a:solidFill>
                <a:prstDash val="solid"/>
              </a:ln>
              <a:effectLst>
                <a:glow rad="228600">
                  <a:srgbClr val="000000"/>
                </a:glo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Accurately Handling</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8458589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763000" cy="3943350"/>
          </a:xfrm>
        </p:spPr>
        <p:txBody>
          <a:bodyPr>
            <a:noAutofit/>
          </a:bodyPr>
          <a:lstStyle/>
          <a:p>
            <a:pPr marL="0" indent="0">
              <a:buNone/>
            </a:pPr>
            <a:r>
              <a:rPr lang="en-US" sz="3800" b="1" dirty="0" smtClean="0">
                <a:ln w="9525">
                  <a:solidFill>
                    <a:schemeClr val="bg1"/>
                  </a:solidFill>
                  <a:prstDash val="solid"/>
                </a:ln>
                <a:effectLst>
                  <a:outerShdw blurRad="12700" dist="38100" dir="2700000" algn="tl" rotWithShape="0">
                    <a:schemeClr val="bg1">
                      <a:lumMod val="50000"/>
                    </a:schemeClr>
                  </a:outerShdw>
                </a:effectLst>
              </a:rPr>
              <a:t>Take a moment and ask yourself:</a:t>
            </a:r>
          </a:p>
          <a:p>
            <a:pPr marL="0" indent="0">
              <a:buNone/>
            </a:pPr>
            <a:r>
              <a:rPr lang="en-US" sz="3800" b="1" dirty="0" smtClean="0">
                <a:ln w="9525">
                  <a:solidFill>
                    <a:schemeClr val="bg1"/>
                  </a:solidFill>
                  <a:prstDash val="solid"/>
                </a:ln>
                <a:effectLst>
                  <a:outerShdw blurRad="12700" dist="38100" dir="2700000" algn="tl" rotWithShape="0">
                    <a:schemeClr val="bg1">
                      <a:lumMod val="50000"/>
                    </a:schemeClr>
                  </a:outerShdw>
                </a:effectLst>
              </a:rPr>
              <a:t>   What if God gives me in my measure?</a:t>
            </a:r>
          </a:p>
          <a:p>
            <a:pPr marL="0" indent="0">
              <a:buNone/>
            </a:pPr>
            <a:r>
              <a:rPr lang="en-US" sz="3800" b="1" dirty="0">
                <a:ln w="9525">
                  <a:solidFill>
                    <a:schemeClr val="bg1"/>
                  </a:solidFill>
                  <a:prstDash val="solid"/>
                </a:ln>
                <a:effectLst>
                  <a:outerShdw blurRad="12700" dist="38100" dir="2700000" algn="tl" rotWithShape="0">
                    <a:schemeClr val="bg1">
                      <a:lumMod val="50000"/>
                    </a:schemeClr>
                  </a:outerShdw>
                </a:effectLst>
              </a:rPr>
              <a:t> </a:t>
            </a:r>
            <a:r>
              <a:rPr lang="en-US" sz="3800" b="1" dirty="0" smtClean="0">
                <a:ln w="9525">
                  <a:solidFill>
                    <a:schemeClr val="bg1"/>
                  </a:solidFill>
                  <a:prstDash val="solid"/>
                </a:ln>
                <a:effectLst>
                  <a:outerShdw blurRad="12700" dist="38100" dir="2700000" algn="tl" rotWithShape="0">
                    <a:schemeClr val="bg1">
                      <a:lumMod val="50000"/>
                    </a:schemeClr>
                  </a:outerShdw>
                </a:effectLst>
              </a:rPr>
              <a:t>  What measure do I ask of God?</a:t>
            </a:r>
          </a:p>
          <a:p>
            <a:pPr marL="0" indent="0">
              <a:buNone/>
            </a:pPr>
            <a:r>
              <a:rPr lang="en-US" sz="3800" b="1" dirty="0" smtClean="0">
                <a:ln w="9525">
                  <a:solidFill>
                    <a:schemeClr val="bg1"/>
                  </a:solidFill>
                  <a:prstDash val="solid"/>
                </a:ln>
                <a:effectLst>
                  <a:outerShdw blurRad="12700" dist="38100" dir="2700000" algn="tl" rotWithShape="0">
                    <a:schemeClr val="bg1">
                      <a:lumMod val="50000"/>
                    </a:schemeClr>
                  </a:outerShdw>
                </a:effectLst>
              </a:rPr>
              <a:t>   What ways can I increase my measure?</a:t>
            </a:r>
            <a:r>
              <a:rPr lang="en-US" sz="3800" b="1" dirty="0">
                <a:ln w="9525">
                  <a:solidFill>
                    <a:schemeClr val="bg1"/>
                  </a:solidFill>
                  <a:prstDash val="solid"/>
                </a:ln>
                <a:effectLst>
                  <a:outerShdw blurRad="12700" dist="38100" dir="2700000" algn="tl" rotWithShape="0">
                    <a:schemeClr val="bg1">
                      <a:lumMod val="50000"/>
                    </a:schemeClr>
                  </a:outerShdw>
                </a:effectLst>
              </a:rPr>
              <a:t>	</a:t>
            </a:r>
            <a:endParaRPr lang="en-US" sz="3800" dirty="0" smtClean="0"/>
          </a:p>
        </p:txBody>
      </p:sp>
      <p:sp>
        <p:nvSpPr>
          <p:cNvPr id="5" name="Title 4"/>
          <p:cNvSpPr>
            <a:spLocks noGrp="1"/>
          </p:cNvSpPr>
          <p:nvPr>
            <p:ph type="title"/>
          </p:nvPr>
        </p:nvSpPr>
        <p:spPr>
          <a:xfrm>
            <a:off x="0" y="0"/>
            <a:ext cx="9144000" cy="1063229"/>
          </a:xfrm>
        </p:spPr>
        <p:txBody>
          <a:bodyPr>
            <a:noAutofit/>
          </a:bodyPr>
          <a:lstStyle/>
          <a:p>
            <a:pPr algn="ctr"/>
            <a:r>
              <a:rPr lang="en-US" sz="6600" b="1" dirty="0" smtClean="0">
                <a:ln w="9525">
                  <a:solidFill>
                    <a:schemeClr val="bg1"/>
                  </a:solidFill>
                  <a:prstDash val="solid"/>
                </a:ln>
                <a:effectLst>
                  <a:outerShdw blurRad="12700" dist="38100" dir="2700000" algn="tl" rotWithShape="0">
                    <a:schemeClr val="bg1">
                      <a:lumMod val="50000"/>
                    </a:schemeClr>
                  </a:outerShdw>
                </a:effectLst>
                <a:latin typeface="+mn-lt"/>
              </a:rPr>
              <a:t>Application </a:t>
            </a:r>
            <a:endParaRPr lang="en-US" sz="6600" b="1" dirty="0">
              <a:ln w="9525">
                <a:solidFill>
                  <a:schemeClr val="bg1"/>
                </a:solidFill>
                <a:prstDash val="solid"/>
              </a:ln>
              <a:effectLst>
                <a:outerShdw blurRad="12700" dist="38100" dir="2700000" algn="tl" rotWithShape="0">
                  <a:schemeClr val="bg1">
                    <a:lumMod val="50000"/>
                  </a:schemeClr>
                </a:outerShdw>
              </a:effectLst>
              <a:latin typeface="+mn-lt"/>
            </a:endParaRPr>
          </a:p>
        </p:txBody>
      </p:sp>
    </p:spTree>
    <p:extLst>
      <p:ext uri="{BB962C8B-B14F-4D97-AF65-F5344CB8AC3E}">
        <p14:creationId xmlns:p14="http://schemas.microsoft.com/office/powerpoint/2010/main" val="10739472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25216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US" sz="6600" b="1" dirty="0" smtClean="0">
                <a:effectLst>
                  <a:glow rad="228600">
                    <a:srgbClr val="000000"/>
                  </a:glow>
                </a:effectLst>
              </a:rPr>
              <a:t>Because it is a Seed</a:t>
            </a:r>
            <a:endParaRPr lang="en-US" sz="6600" b="1" dirty="0">
              <a:effectLst>
                <a:glow rad="228600">
                  <a:srgbClr val="000000"/>
                </a:glow>
              </a:effectLst>
            </a:endParaRPr>
          </a:p>
        </p:txBody>
      </p:sp>
      <p:sp>
        <p:nvSpPr>
          <p:cNvPr id="3" name="Content Placeholder 2"/>
          <p:cNvSpPr>
            <a:spLocks noGrp="1"/>
          </p:cNvSpPr>
          <p:nvPr>
            <p:ph idx="1"/>
          </p:nvPr>
        </p:nvSpPr>
        <p:spPr>
          <a:xfrm>
            <a:off x="228600" y="1200150"/>
            <a:ext cx="8763000" cy="4019550"/>
          </a:xfrm>
        </p:spPr>
        <p:txBody>
          <a:bodyPr>
            <a:normAutofit/>
          </a:bodyPr>
          <a:lstStyle/>
          <a:p>
            <a:pPr marL="0" indent="0">
              <a:buNone/>
            </a:pPr>
            <a:r>
              <a:rPr lang="en-US" sz="3800" i="1" dirty="0" smtClean="0">
                <a:effectLst>
                  <a:glow rad="228600">
                    <a:srgbClr val="000000"/>
                  </a:glow>
                </a:effectLst>
              </a:rPr>
              <a:t>"</a:t>
            </a:r>
            <a:r>
              <a:rPr lang="en-US" sz="3800" i="1" dirty="0">
                <a:effectLst>
                  <a:glow rad="228600">
                    <a:srgbClr val="000000"/>
                  </a:glow>
                </a:effectLst>
              </a:rPr>
              <a:t>Now the parable is this: The seed is the word of God</a:t>
            </a:r>
            <a:r>
              <a:rPr lang="en-US" sz="3800" i="1" dirty="0" smtClean="0">
                <a:effectLst>
                  <a:glow rad="228600">
                    <a:srgbClr val="000000"/>
                  </a:glow>
                </a:effectLst>
              </a:rPr>
              <a:t>.”</a:t>
            </a:r>
            <a:r>
              <a:rPr lang="en-US" sz="3800" dirty="0" smtClean="0">
                <a:effectLst>
                  <a:glow rad="228600">
                    <a:srgbClr val="000000"/>
                  </a:glow>
                </a:effectLst>
              </a:rPr>
              <a:t> 															Luke </a:t>
            </a:r>
            <a:r>
              <a:rPr lang="en-US" sz="3800" dirty="0">
                <a:effectLst>
                  <a:glow rad="228600">
                    <a:srgbClr val="000000"/>
                  </a:glow>
                </a:effectLst>
              </a:rPr>
              <a:t>8:11</a:t>
            </a:r>
            <a:r>
              <a:rPr lang="en-US" sz="3800" i="1" dirty="0">
                <a:effectLst>
                  <a:glow rad="228600">
                    <a:srgbClr val="000000"/>
                  </a:glow>
                </a:effectLst>
              </a:rPr>
              <a:t> </a:t>
            </a:r>
            <a:endParaRPr lang="en-US" sz="3800" dirty="0">
              <a:effectLst>
                <a:glow rad="228600">
                  <a:srgbClr val="000000"/>
                </a:glow>
              </a:effectLst>
            </a:endParaRPr>
          </a:p>
        </p:txBody>
      </p:sp>
    </p:spTree>
    <p:extLst>
      <p:ext uri="{BB962C8B-B14F-4D97-AF65-F5344CB8AC3E}">
        <p14:creationId xmlns:p14="http://schemas.microsoft.com/office/powerpoint/2010/main" val="837347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US" sz="6600" b="1" dirty="0" smtClean="0">
                <a:effectLst>
                  <a:glow rad="228600">
                    <a:srgbClr val="000000"/>
                  </a:glow>
                </a:effectLst>
              </a:rPr>
              <a:t>Because it is a Seed</a:t>
            </a:r>
            <a:endParaRPr lang="en-US" sz="6600" b="1" dirty="0">
              <a:effectLst>
                <a:glow rad="228600">
                  <a:srgbClr val="000000"/>
                </a:glow>
              </a:effectLst>
            </a:endParaRPr>
          </a:p>
        </p:txBody>
      </p:sp>
      <p:sp>
        <p:nvSpPr>
          <p:cNvPr id="3" name="Content Placeholder 2"/>
          <p:cNvSpPr>
            <a:spLocks noGrp="1"/>
          </p:cNvSpPr>
          <p:nvPr>
            <p:ph idx="1"/>
          </p:nvPr>
        </p:nvSpPr>
        <p:spPr>
          <a:xfrm>
            <a:off x="228600" y="1200150"/>
            <a:ext cx="8763000" cy="4019550"/>
          </a:xfrm>
        </p:spPr>
        <p:txBody>
          <a:bodyPr>
            <a:normAutofit/>
          </a:bodyPr>
          <a:lstStyle/>
          <a:p>
            <a:pPr marL="0" indent="0" algn="just">
              <a:buNone/>
            </a:pPr>
            <a:r>
              <a:rPr lang="en-US" sz="3800" i="1" dirty="0" smtClean="0">
                <a:effectLst>
                  <a:glow rad="228600">
                    <a:srgbClr val="000000"/>
                  </a:glow>
                </a:effectLst>
              </a:rPr>
              <a:t>Having </a:t>
            </a:r>
            <a:r>
              <a:rPr lang="en-US" sz="3800" i="1" dirty="0">
                <a:effectLst>
                  <a:glow rad="228600">
                    <a:srgbClr val="000000"/>
                  </a:glow>
                </a:effectLst>
              </a:rPr>
              <a:t>been born again, not of corruptible seed but incorruptible, through the word of God which lives and abides </a:t>
            </a:r>
            <a:r>
              <a:rPr lang="en-US" sz="3800" i="1" dirty="0" smtClean="0">
                <a:effectLst>
                  <a:glow rad="228600">
                    <a:srgbClr val="000000"/>
                  </a:glow>
                </a:effectLst>
              </a:rPr>
              <a:t>forever							</a:t>
            </a:r>
            <a:r>
              <a:rPr lang="en-US" sz="3800" dirty="0" smtClean="0">
                <a:effectLst>
                  <a:glow rad="228600">
                    <a:srgbClr val="000000"/>
                  </a:glow>
                </a:effectLst>
              </a:rPr>
              <a:t>		 1 Peter </a:t>
            </a:r>
            <a:r>
              <a:rPr lang="en-US" sz="3800" dirty="0">
                <a:effectLst>
                  <a:glow rad="228600">
                    <a:srgbClr val="000000"/>
                  </a:glow>
                </a:effectLst>
              </a:rPr>
              <a:t>1:23 </a:t>
            </a:r>
          </a:p>
        </p:txBody>
      </p:sp>
    </p:spTree>
    <p:extLst>
      <p:ext uri="{BB962C8B-B14F-4D97-AF65-F5344CB8AC3E}">
        <p14:creationId xmlns:p14="http://schemas.microsoft.com/office/powerpoint/2010/main" val="37100211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34869909"/>
              </p:ext>
            </p:extLst>
          </p:nvPr>
        </p:nvGraphicFramePr>
        <p:xfrm>
          <a:off x="4419600" y="-2"/>
          <a:ext cx="4724400" cy="50285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2362200">
                  <a:extLst>
                    <a:ext uri="{9D8B030D-6E8A-4147-A177-3AD203B41FA5}">
                      <a16:colId xmlns="" xmlns:a16="http://schemas.microsoft.com/office/drawing/2014/main" val="20000"/>
                    </a:ext>
                  </a:extLst>
                </a:gridCol>
                <a:gridCol w="2362200"/>
              </a:tblGrid>
              <a:tr h="561858">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1"/>
                  </a:ext>
                </a:extLst>
              </a:tr>
              <a:tr h="561858">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2"/>
                  </a:ext>
                </a:extLst>
              </a:tr>
              <a:tr h="533636">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61858">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Calibri" panose="020F0502020204030204" pitchFamily="34" charset="0"/>
                          <a:ea typeface="+mn-ea"/>
                          <a:cs typeface="Calibri" panose="020F0502020204030204" pitchFamily="34" charset="0"/>
                        </a:rPr>
                        <a:t>Michael Hetzer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61858">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61858">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61858">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61858">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61858">
                <a:tc>
                  <a:txBody>
                    <a:bodyPr/>
                    <a:lstStyle/>
                    <a:p>
                      <a:pPr algn="ct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endParaRPr lang="en-US" sz="24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Rob Wade</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bl>
          </a:graphicData>
        </a:graphic>
      </p:graphicFrame>
      <p:sp>
        <p:nvSpPr>
          <p:cNvPr id="2" name="Rectangle 1"/>
          <p:cNvSpPr/>
          <p:nvPr/>
        </p:nvSpPr>
        <p:spPr>
          <a:xfrm>
            <a:off x="228600" y="124434"/>
            <a:ext cx="4038600" cy="4698017"/>
          </a:xfrm>
          <a:prstGeom prst="rect">
            <a:avLst/>
          </a:prstGeom>
          <a:solidFill>
            <a:schemeClr val="bg1"/>
          </a:solidFill>
        </p:spPr>
        <p:txBody>
          <a:bodyPr wrap="square">
            <a:spAutoFit/>
          </a:bodyPr>
          <a:lstStyle/>
          <a:p>
            <a:pPr algn="ct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  1 Corinthians 16:2</a:t>
            </a:r>
          </a:p>
          <a:p>
            <a:pPr algn="just"/>
            <a:r>
              <a:rPr 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On the first day of the week </a:t>
            </a:r>
            <a:r>
              <a:rPr lang="en-US" sz="32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let </a:t>
            </a:r>
            <a:r>
              <a:rPr lang="en-US"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each one of you lay something aside, storing up as he may prosper, that there be no collections when I come</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a:t>
            </a:r>
          </a:p>
          <a:p>
            <a:pPr algn="ctr"/>
            <a:endParaRPr lang="en-US" sz="2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ndParaRPr>
          </a:p>
          <a:p>
            <a:pPr algn="ct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ndParaRPr>
          </a:p>
          <a:p>
            <a:pPr algn="ctr"/>
            <a:r>
              <a:rPr lang="en-US" sz="2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A collection </a:t>
            </a: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basket </a:t>
            </a:r>
          </a:p>
          <a:p>
            <a:pPr algn="ct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is in the foyer</a:t>
            </a:r>
            <a:endParaRPr lang="en-US" sz="2400" dirty="0">
              <a:solidFill>
                <a:schemeClr val="tx1"/>
              </a:solidFill>
              <a:latin typeface="+mn-lt"/>
            </a:endParaRPr>
          </a:p>
        </p:txBody>
      </p:sp>
    </p:spTree>
    <p:extLst>
      <p:ext uri="{BB962C8B-B14F-4D97-AF65-F5344CB8AC3E}">
        <p14:creationId xmlns:p14="http://schemas.microsoft.com/office/powerpoint/2010/main" val="55551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US" sz="6600" b="1" dirty="0" smtClean="0">
                <a:effectLst>
                  <a:glow rad="228600">
                    <a:srgbClr val="000000"/>
                  </a:glow>
                </a:effectLst>
              </a:rPr>
              <a:t>Because it is a Seed</a:t>
            </a:r>
            <a:endParaRPr lang="en-US" sz="6600" b="1" dirty="0">
              <a:effectLst>
                <a:glow rad="228600">
                  <a:srgbClr val="000000"/>
                </a:glow>
              </a:effectLst>
            </a:endParaRPr>
          </a:p>
        </p:txBody>
      </p:sp>
      <p:sp>
        <p:nvSpPr>
          <p:cNvPr id="3" name="Content Placeholder 2"/>
          <p:cNvSpPr>
            <a:spLocks noGrp="1"/>
          </p:cNvSpPr>
          <p:nvPr>
            <p:ph idx="1"/>
          </p:nvPr>
        </p:nvSpPr>
        <p:spPr>
          <a:xfrm>
            <a:off x="419100" y="1200150"/>
            <a:ext cx="8305800" cy="4019550"/>
          </a:xfrm>
        </p:spPr>
        <p:txBody>
          <a:bodyPr>
            <a:normAutofit/>
          </a:bodyPr>
          <a:lstStyle/>
          <a:p>
            <a:pPr marL="0" indent="0" algn="just">
              <a:buNone/>
            </a:pPr>
            <a:r>
              <a:rPr lang="en-US" sz="3800" i="1" dirty="0" smtClean="0">
                <a:effectLst>
                  <a:glow rad="228600">
                    <a:srgbClr val="000000"/>
                  </a:glow>
                </a:effectLst>
              </a:rPr>
              <a:t>Therefore </a:t>
            </a:r>
            <a:r>
              <a:rPr lang="en-US" sz="3800" i="1" dirty="0">
                <a:effectLst>
                  <a:glow rad="228600">
                    <a:srgbClr val="000000"/>
                  </a:glow>
                </a:effectLst>
              </a:rPr>
              <a:t>lay aside all filthiness and overflow of wickedness, and receive with meekness the implanted word, which is able to save your souls</a:t>
            </a:r>
            <a:r>
              <a:rPr lang="en-US" sz="3800" i="1" dirty="0" smtClean="0">
                <a:effectLst>
                  <a:glow rad="228600">
                    <a:srgbClr val="000000"/>
                  </a:glow>
                </a:effectLst>
              </a:rPr>
              <a:t>.</a:t>
            </a:r>
            <a:r>
              <a:rPr lang="en-US" sz="3800" i="1" dirty="0">
                <a:effectLst>
                  <a:glow rad="228600">
                    <a:srgbClr val="000000"/>
                  </a:glow>
                </a:effectLst>
              </a:rPr>
              <a:t> </a:t>
            </a:r>
            <a:r>
              <a:rPr lang="en-US" sz="3800" i="1" dirty="0" smtClean="0">
                <a:effectLst>
                  <a:glow rad="228600">
                    <a:srgbClr val="000000"/>
                  </a:glow>
                </a:effectLst>
              </a:rPr>
              <a:t>	</a:t>
            </a:r>
            <a:r>
              <a:rPr lang="en-US" sz="3800" dirty="0" smtClean="0">
                <a:effectLst>
                  <a:glow rad="228600">
                    <a:srgbClr val="000000"/>
                  </a:glow>
                </a:effectLst>
              </a:rPr>
              <a:t>												James </a:t>
            </a:r>
            <a:r>
              <a:rPr lang="en-US" sz="3800" dirty="0">
                <a:effectLst>
                  <a:glow rad="228600">
                    <a:srgbClr val="000000"/>
                  </a:glow>
                </a:effectLst>
              </a:rPr>
              <a:t>1:21 </a:t>
            </a:r>
          </a:p>
        </p:txBody>
      </p:sp>
    </p:spTree>
    <p:extLst>
      <p:ext uri="{BB962C8B-B14F-4D97-AF65-F5344CB8AC3E}">
        <p14:creationId xmlns:p14="http://schemas.microsoft.com/office/powerpoint/2010/main" val="398191964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US" sz="6600" b="1" dirty="0" smtClean="0">
                <a:effectLst>
                  <a:glow rad="228600">
                    <a:srgbClr val="000000"/>
                  </a:glow>
                </a:effectLst>
              </a:rPr>
              <a:t>Because it is a Seed</a:t>
            </a:r>
            <a:endParaRPr lang="en-US" sz="6600" b="1" dirty="0">
              <a:effectLst>
                <a:glow rad="228600">
                  <a:srgbClr val="000000"/>
                </a:glow>
              </a:effectLst>
            </a:endParaRPr>
          </a:p>
        </p:txBody>
      </p:sp>
      <p:sp>
        <p:nvSpPr>
          <p:cNvPr id="3" name="Content Placeholder 2"/>
          <p:cNvSpPr>
            <a:spLocks noGrp="1"/>
          </p:cNvSpPr>
          <p:nvPr>
            <p:ph idx="1"/>
          </p:nvPr>
        </p:nvSpPr>
        <p:spPr>
          <a:xfrm>
            <a:off x="419100" y="1200150"/>
            <a:ext cx="8305800" cy="4019550"/>
          </a:xfrm>
        </p:spPr>
        <p:txBody>
          <a:bodyPr>
            <a:normAutofit/>
          </a:bodyPr>
          <a:lstStyle/>
          <a:p>
            <a:pPr marL="0" indent="0" algn="just">
              <a:buNone/>
            </a:pPr>
            <a:r>
              <a:rPr lang="en-US" sz="3800" dirty="0" smtClean="0">
                <a:effectLst>
                  <a:glow rad="228600">
                    <a:srgbClr val="000000"/>
                  </a:glow>
                </a:effectLst>
              </a:rPr>
              <a:t>How do we “receive the Word”?</a:t>
            </a:r>
          </a:p>
          <a:p>
            <a:pPr marL="0" indent="0" algn="just">
              <a:buNone/>
            </a:pPr>
            <a:r>
              <a:rPr lang="en-US" sz="3800" i="1" dirty="0" smtClean="0">
                <a:effectLst>
                  <a:glow rad="228600">
                    <a:srgbClr val="000000"/>
                  </a:glow>
                </a:effectLst>
              </a:rPr>
              <a:t>These </a:t>
            </a:r>
            <a:r>
              <a:rPr lang="en-US" sz="3800" i="1" dirty="0">
                <a:effectLst>
                  <a:glow rad="228600">
                    <a:srgbClr val="000000"/>
                  </a:glow>
                </a:effectLst>
              </a:rPr>
              <a:t>were more fair-minded than those in Thessalonica, in that they </a:t>
            </a:r>
            <a:r>
              <a:rPr lang="en-US" sz="3800" i="1" dirty="0">
                <a:solidFill>
                  <a:srgbClr val="FFFF00"/>
                </a:solidFill>
                <a:effectLst>
                  <a:glow rad="228600">
                    <a:srgbClr val="000000"/>
                  </a:glow>
                </a:effectLst>
              </a:rPr>
              <a:t>received the word</a:t>
            </a:r>
            <a:r>
              <a:rPr lang="en-US" sz="3800" i="1" dirty="0">
                <a:effectLst>
                  <a:glow rad="228600">
                    <a:srgbClr val="000000"/>
                  </a:glow>
                </a:effectLst>
              </a:rPr>
              <a:t> with all readiness, and </a:t>
            </a:r>
            <a:r>
              <a:rPr lang="en-US" sz="3800" i="1" dirty="0">
                <a:solidFill>
                  <a:srgbClr val="FFFF00"/>
                </a:solidFill>
                <a:effectLst>
                  <a:glow rad="228600">
                    <a:srgbClr val="000000"/>
                  </a:glow>
                </a:effectLst>
              </a:rPr>
              <a:t>searched the Scriptures</a:t>
            </a:r>
            <a:r>
              <a:rPr lang="en-US" sz="3800" i="1" dirty="0">
                <a:effectLst>
                  <a:glow rad="228600">
                    <a:srgbClr val="000000"/>
                  </a:glow>
                </a:effectLst>
              </a:rPr>
              <a:t> daily to find out whether these things were so</a:t>
            </a:r>
            <a:r>
              <a:rPr lang="en-US" sz="3800" dirty="0" smtClean="0">
                <a:effectLst>
                  <a:glow rad="228600">
                    <a:srgbClr val="000000"/>
                  </a:glow>
                </a:effectLst>
              </a:rPr>
              <a:t>.</a:t>
            </a:r>
            <a:r>
              <a:rPr lang="en-US" sz="3800" dirty="0">
                <a:effectLst>
                  <a:glow rad="228600">
                    <a:srgbClr val="000000"/>
                  </a:glow>
                </a:effectLst>
              </a:rPr>
              <a:t> </a:t>
            </a:r>
            <a:r>
              <a:rPr lang="en-US" sz="3800" dirty="0" smtClean="0">
                <a:effectLst>
                  <a:glow rad="228600">
                    <a:srgbClr val="000000"/>
                  </a:glow>
                </a:effectLst>
              </a:rPr>
              <a:t>														Acts </a:t>
            </a:r>
            <a:r>
              <a:rPr lang="en-US" sz="3800" dirty="0">
                <a:effectLst>
                  <a:glow rad="228600">
                    <a:srgbClr val="000000"/>
                  </a:glow>
                </a:effectLst>
              </a:rPr>
              <a:t>17:11 </a:t>
            </a:r>
          </a:p>
        </p:txBody>
      </p:sp>
    </p:spTree>
    <p:extLst>
      <p:ext uri="{BB962C8B-B14F-4D97-AF65-F5344CB8AC3E}">
        <p14:creationId xmlns:p14="http://schemas.microsoft.com/office/powerpoint/2010/main" val="379515137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US" sz="6600" b="1" dirty="0" smtClean="0">
                <a:effectLst>
                  <a:glow rad="228600">
                    <a:srgbClr val="000000"/>
                  </a:glow>
                </a:effectLst>
              </a:rPr>
              <a:t>Because it is a Seed</a:t>
            </a:r>
            <a:endParaRPr lang="en-US" sz="6600" b="1" dirty="0">
              <a:effectLst>
                <a:glow rad="228600">
                  <a:srgbClr val="000000"/>
                </a:glow>
              </a:effectLst>
            </a:endParaRPr>
          </a:p>
        </p:txBody>
      </p:sp>
      <p:sp>
        <p:nvSpPr>
          <p:cNvPr id="3" name="Content Placeholder 2"/>
          <p:cNvSpPr>
            <a:spLocks noGrp="1"/>
          </p:cNvSpPr>
          <p:nvPr>
            <p:ph idx="1"/>
          </p:nvPr>
        </p:nvSpPr>
        <p:spPr>
          <a:xfrm>
            <a:off x="419100" y="1200150"/>
            <a:ext cx="8305800" cy="4019550"/>
          </a:xfrm>
        </p:spPr>
        <p:txBody>
          <a:bodyPr>
            <a:normAutofit/>
          </a:bodyPr>
          <a:lstStyle/>
          <a:p>
            <a:pPr marL="0" indent="0" algn="just">
              <a:buNone/>
            </a:pPr>
            <a:r>
              <a:rPr lang="en-US" sz="3800" dirty="0" smtClean="0">
                <a:effectLst>
                  <a:glow rad="228600">
                    <a:srgbClr val="000000"/>
                  </a:glow>
                </a:effectLst>
              </a:rPr>
              <a:t>How do we “receive the Word”?</a:t>
            </a:r>
          </a:p>
          <a:p>
            <a:pPr marL="0" indent="0" algn="just">
              <a:buNone/>
            </a:pPr>
            <a:r>
              <a:rPr lang="en-US" sz="3800" dirty="0" smtClean="0">
                <a:effectLst>
                  <a:glow rad="228600">
                    <a:srgbClr val="000000"/>
                  </a:glow>
                </a:effectLst>
              </a:rPr>
              <a:t>…</a:t>
            </a:r>
            <a:r>
              <a:rPr lang="en-US" sz="3800" i="1" dirty="0" smtClean="0">
                <a:effectLst>
                  <a:glow rad="228600">
                    <a:srgbClr val="000000"/>
                  </a:glow>
                </a:effectLst>
              </a:rPr>
              <a:t>when </a:t>
            </a:r>
            <a:r>
              <a:rPr lang="en-US" sz="3800" i="1" dirty="0">
                <a:effectLst>
                  <a:glow rad="228600">
                    <a:srgbClr val="000000"/>
                  </a:glow>
                </a:effectLst>
              </a:rPr>
              <a:t>you </a:t>
            </a:r>
            <a:r>
              <a:rPr lang="en-US" sz="3800" i="1" dirty="0">
                <a:solidFill>
                  <a:srgbClr val="FFFF00"/>
                </a:solidFill>
                <a:effectLst>
                  <a:glow rad="228600">
                    <a:srgbClr val="000000"/>
                  </a:glow>
                </a:effectLst>
              </a:rPr>
              <a:t>received</a:t>
            </a:r>
            <a:r>
              <a:rPr lang="en-US" sz="3800" i="1" dirty="0">
                <a:effectLst>
                  <a:glow rad="228600">
                    <a:srgbClr val="000000"/>
                  </a:glow>
                </a:effectLst>
              </a:rPr>
              <a:t> the word of God which you </a:t>
            </a:r>
            <a:r>
              <a:rPr lang="en-US" sz="3800" i="1" dirty="0">
                <a:solidFill>
                  <a:srgbClr val="FFFF00"/>
                </a:solidFill>
                <a:effectLst>
                  <a:glow rad="228600">
                    <a:srgbClr val="000000"/>
                  </a:glow>
                </a:effectLst>
              </a:rPr>
              <a:t>heard </a:t>
            </a:r>
            <a:r>
              <a:rPr lang="en-US" sz="3800" i="1" dirty="0">
                <a:effectLst>
                  <a:glow rad="228600">
                    <a:srgbClr val="000000"/>
                  </a:glow>
                </a:effectLst>
              </a:rPr>
              <a:t>from us, you welcomed it not as the word of men, but as it is in truth, the word of God, which also effectively works in you who </a:t>
            </a:r>
            <a:r>
              <a:rPr lang="en-US" sz="3800" i="1" dirty="0">
                <a:solidFill>
                  <a:srgbClr val="FFFF00"/>
                </a:solidFill>
                <a:effectLst>
                  <a:glow rad="228600">
                    <a:srgbClr val="000000"/>
                  </a:glow>
                </a:effectLst>
              </a:rPr>
              <a:t>believe</a:t>
            </a:r>
            <a:r>
              <a:rPr lang="en-US" sz="3800" dirty="0" smtClean="0">
                <a:effectLst>
                  <a:glow rad="228600">
                    <a:srgbClr val="000000"/>
                  </a:glow>
                </a:effectLst>
              </a:rPr>
              <a:t>.</a:t>
            </a:r>
            <a:r>
              <a:rPr lang="en-US" sz="3800" dirty="0">
                <a:effectLst>
                  <a:glow rad="228600">
                    <a:srgbClr val="000000"/>
                  </a:glow>
                </a:effectLst>
              </a:rPr>
              <a:t> </a:t>
            </a:r>
            <a:r>
              <a:rPr lang="en-US" sz="3800" dirty="0" smtClean="0">
                <a:effectLst>
                  <a:glow rad="228600">
                    <a:srgbClr val="000000"/>
                  </a:glow>
                </a:effectLst>
              </a:rPr>
              <a:t>						1 Thessalonians </a:t>
            </a:r>
            <a:r>
              <a:rPr lang="en-US" sz="3800" dirty="0">
                <a:effectLst>
                  <a:glow rad="228600">
                    <a:srgbClr val="000000"/>
                  </a:glow>
                </a:effectLst>
              </a:rPr>
              <a:t>2:13 </a:t>
            </a:r>
          </a:p>
        </p:txBody>
      </p:sp>
    </p:spTree>
    <p:extLst>
      <p:ext uri="{BB962C8B-B14F-4D97-AF65-F5344CB8AC3E}">
        <p14:creationId xmlns:p14="http://schemas.microsoft.com/office/powerpoint/2010/main" val="193430084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US" sz="6600" b="1" dirty="0" smtClean="0">
                <a:effectLst>
                  <a:glow rad="228600">
                    <a:srgbClr val="000000"/>
                  </a:glow>
                </a:effectLst>
              </a:rPr>
              <a:t>Because it is a Seed</a:t>
            </a:r>
            <a:endParaRPr lang="en-US" sz="6600" b="1" dirty="0">
              <a:effectLst>
                <a:glow rad="228600">
                  <a:srgbClr val="000000"/>
                </a:glow>
              </a:effectLst>
            </a:endParaRPr>
          </a:p>
        </p:txBody>
      </p:sp>
      <p:sp>
        <p:nvSpPr>
          <p:cNvPr id="3" name="Content Placeholder 2"/>
          <p:cNvSpPr>
            <a:spLocks noGrp="1"/>
          </p:cNvSpPr>
          <p:nvPr>
            <p:ph idx="1"/>
          </p:nvPr>
        </p:nvSpPr>
        <p:spPr>
          <a:xfrm>
            <a:off x="419100" y="1200150"/>
            <a:ext cx="8305800" cy="4019550"/>
          </a:xfrm>
        </p:spPr>
        <p:txBody>
          <a:bodyPr>
            <a:normAutofit/>
          </a:bodyPr>
          <a:lstStyle/>
          <a:p>
            <a:pPr marL="0" indent="0" algn="just">
              <a:buNone/>
            </a:pPr>
            <a:r>
              <a:rPr lang="en-US" sz="3800" dirty="0" smtClean="0">
                <a:effectLst>
                  <a:glow rad="228600">
                    <a:srgbClr val="000000"/>
                  </a:glow>
                </a:effectLst>
              </a:rPr>
              <a:t>How do we “receive the Word”?</a:t>
            </a:r>
          </a:p>
          <a:p>
            <a:pPr marL="0" indent="0" algn="just">
              <a:buNone/>
            </a:pPr>
            <a:r>
              <a:rPr lang="en-US" sz="3800" i="1" dirty="0" smtClean="0">
                <a:effectLst>
                  <a:glow rad="228600">
                    <a:srgbClr val="000000"/>
                  </a:glow>
                </a:effectLst>
              </a:rPr>
              <a:t>Then </a:t>
            </a:r>
            <a:r>
              <a:rPr lang="en-US" sz="3800" i="1" dirty="0">
                <a:effectLst>
                  <a:glow rad="228600">
                    <a:srgbClr val="000000"/>
                  </a:glow>
                </a:effectLst>
              </a:rPr>
              <a:t>those who gladly </a:t>
            </a:r>
            <a:r>
              <a:rPr lang="en-US" sz="3800" i="1" dirty="0">
                <a:solidFill>
                  <a:srgbClr val="FFFF00"/>
                </a:solidFill>
                <a:effectLst>
                  <a:glow rad="228600">
                    <a:srgbClr val="000000"/>
                  </a:glow>
                </a:effectLst>
              </a:rPr>
              <a:t>received his word </a:t>
            </a:r>
            <a:r>
              <a:rPr lang="en-US" sz="3800" i="1" dirty="0">
                <a:effectLst>
                  <a:glow rad="228600">
                    <a:srgbClr val="000000"/>
                  </a:glow>
                </a:effectLst>
              </a:rPr>
              <a:t>were </a:t>
            </a:r>
            <a:r>
              <a:rPr lang="en-US" sz="3800" i="1" dirty="0">
                <a:solidFill>
                  <a:srgbClr val="FFFF00"/>
                </a:solidFill>
                <a:effectLst>
                  <a:glow rad="228600">
                    <a:srgbClr val="000000"/>
                  </a:glow>
                </a:effectLst>
              </a:rPr>
              <a:t>baptized</a:t>
            </a:r>
            <a:r>
              <a:rPr lang="en-US" sz="3800" i="1" dirty="0">
                <a:effectLst>
                  <a:glow rad="228600">
                    <a:srgbClr val="000000"/>
                  </a:glow>
                </a:effectLst>
              </a:rPr>
              <a:t>; and that day about three thousand souls were added to them</a:t>
            </a:r>
            <a:r>
              <a:rPr lang="en-US" sz="3800" dirty="0" smtClean="0">
                <a:effectLst>
                  <a:glow rad="228600">
                    <a:srgbClr val="000000"/>
                  </a:glow>
                </a:effectLst>
              </a:rPr>
              <a:t>.</a:t>
            </a:r>
            <a:r>
              <a:rPr lang="en-US" sz="3800" dirty="0">
                <a:effectLst>
                  <a:glow rad="228600">
                    <a:srgbClr val="000000"/>
                  </a:glow>
                </a:effectLst>
              </a:rPr>
              <a:t> </a:t>
            </a:r>
            <a:r>
              <a:rPr lang="en-US" sz="3800" dirty="0" smtClean="0">
                <a:effectLst>
                  <a:glow rad="228600">
                    <a:srgbClr val="000000"/>
                  </a:glow>
                </a:effectLst>
              </a:rPr>
              <a:t>								Acts </a:t>
            </a:r>
            <a:r>
              <a:rPr lang="en-US" sz="3800" dirty="0">
                <a:effectLst>
                  <a:glow rad="228600">
                    <a:srgbClr val="000000"/>
                  </a:glow>
                </a:effectLst>
              </a:rPr>
              <a:t>2:41 </a:t>
            </a:r>
          </a:p>
        </p:txBody>
      </p:sp>
    </p:spTree>
    <p:extLst>
      <p:ext uri="{BB962C8B-B14F-4D97-AF65-F5344CB8AC3E}">
        <p14:creationId xmlns:p14="http://schemas.microsoft.com/office/powerpoint/2010/main" val="11856625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US" sz="6600" b="1" dirty="0" smtClean="0">
                <a:effectLst>
                  <a:glow rad="228600">
                    <a:srgbClr val="000000"/>
                  </a:glow>
                </a:effectLst>
              </a:rPr>
              <a:t>Receive the Seed</a:t>
            </a:r>
            <a:endParaRPr lang="en-US" sz="6600" b="1" dirty="0">
              <a:effectLst>
                <a:glow rad="228600">
                  <a:srgbClr val="000000"/>
                </a:glow>
              </a:effectLst>
            </a:endParaRPr>
          </a:p>
        </p:txBody>
      </p:sp>
      <p:sp>
        <p:nvSpPr>
          <p:cNvPr id="3" name="Content Placeholder 2"/>
          <p:cNvSpPr>
            <a:spLocks noGrp="1"/>
          </p:cNvSpPr>
          <p:nvPr>
            <p:ph idx="1"/>
          </p:nvPr>
        </p:nvSpPr>
        <p:spPr>
          <a:xfrm>
            <a:off x="419100" y="1200150"/>
            <a:ext cx="8305800" cy="4019550"/>
          </a:xfrm>
        </p:spPr>
        <p:txBody>
          <a:bodyPr>
            <a:normAutofit/>
          </a:bodyPr>
          <a:lstStyle/>
          <a:p>
            <a:pPr marL="0" indent="0" algn="just">
              <a:buNone/>
            </a:pPr>
            <a:r>
              <a:rPr lang="en-US" sz="3800" dirty="0" smtClean="0">
                <a:effectLst>
                  <a:glow rad="228600">
                    <a:srgbClr val="000000"/>
                  </a:glow>
                </a:effectLst>
              </a:rPr>
              <a:t>Hear the Word of God</a:t>
            </a:r>
          </a:p>
          <a:p>
            <a:pPr marL="0" indent="0" algn="just">
              <a:buNone/>
            </a:pPr>
            <a:r>
              <a:rPr lang="en-US" sz="3800" dirty="0" smtClean="0">
                <a:effectLst>
                  <a:glow rad="228600">
                    <a:srgbClr val="000000"/>
                  </a:glow>
                </a:effectLst>
              </a:rPr>
              <a:t>Search it (and yourself) to see if it is so</a:t>
            </a:r>
          </a:p>
          <a:p>
            <a:pPr marL="0" indent="0" algn="just">
              <a:buNone/>
            </a:pPr>
            <a:r>
              <a:rPr lang="en-US" sz="3800" dirty="0" smtClean="0">
                <a:effectLst>
                  <a:glow rad="228600">
                    <a:srgbClr val="000000"/>
                  </a:glow>
                </a:effectLst>
              </a:rPr>
              <a:t>Believe in it</a:t>
            </a:r>
          </a:p>
          <a:p>
            <a:pPr marL="0" indent="0" algn="just">
              <a:buNone/>
            </a:pPr>
            <a:r>
              <a:rPr lang="en-US" sz="3800" dirty="0" smtClean="0">
                <a:effectLst>
                  <a:glow rad="228600">
                    <a:srgbClr val="000000"/>
                  </a:glow>
                </a:effectLst>
              </a:rPr>
              <a:t>Be baptized into Christ</a:t>
            </a:r>
          </a:p>
          <a:p>
            <a:pPr marL="0" indent="0" algn="just">
              <a:buNone/>
            </a:pPr>
            <a:endParaRPr lang="en-US" sz="3800" dirty="0">
              <a:effectLst>
                <a:glow rad="228600">
                  <a:srgbClr val="000000"/>
                </a:glow>
              </a:effectLst>
            </a:endParaRPr>
          </a:p>
        </p:txBody>
      </p:sp>
    </p:spTree>
    <p:extLst>
      <p:ext uri="{BB962C8B-B14F-4D97-AF65-F5344CB8AC3E}">
        <p14:creationId xmlns:p14="http://schemas.microsoft.com/office/powerpoint/2010/main" val="33241808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52550"/>
            <a:ext cx="9143999" cy="1969385"/>
          </a:xfrm>
          <a:prstGeom prst="rect">
            <a:avLst/>
          </a:prstGeom>
          <a:noFill/>
        </p:spPr>
        <p:txBody>
          <a:bodyPr wrap="square" lIns="91440" tIns="45720" rIns="91440" bIns="45720">
            <a:spAutoFit/>
          </a:bodyPr>
          <a:lstStyle/>
          <a:p>
            <a:pPr algn="ctr"/>
            <a:r>
              <a:rPr lang="en-US" sz="7000" b="1"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Handling the </a:t>
            </a:r>
          </a:p>
          <a:p>
            <a:pPr algn="ctr"/>
            <a:r>
              <a:rPr lang="en-US" sz="7000" b="1"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Word of God</a:t>
            </a:r>
            <a:endParaRPr lang="en-US" sz="7000" dirty="0" smtClean="0">
              <a:solidFill>
                <a:schemeClr val="tx1"/>
              </a:solidFill>
              <a:effectLst>
                <a:glow rad="228600">
                  <a:srgbClr val="000000"/>
                </a:glow>
              </a:effectLst>
              <a:latin typeface="+mn-lt"/>
            </a:endParaRPr>
          </a:p>
        </p:txBody>
      </p:sp>
    </p:spTree>
    <p:extLst>
      <p:ext uri="{BB962C8B-B14F-4D97-AF65-F5344CB8AC3E}">
        <p14:creationId xmlns:p14="http://schemas.microsoft.com/office/powerpoint/2010/main" val="7982385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4000" i="1" dirty="0" smtClean="0">
                <a:effectLst>
                  <a:glow rad="228600">
                    <a:srgbClr val="000000"/>
                  </a:glow>
                </a:effectLst>
              </a:rPr>
              <a:t>Be </a:t>
            </a:r>
            <a:r>
              <a:rPr lang="en-US" sz="4000" i="1" dirty="0">
                <a:effectLst>
                  <a:glow rad="228600">
                    <a:srgbClr val="000000"/>
                  </a:glow>
                </a:effectLst>
              </a:rPr>
              <a:t>diligent to present yourself approved to God as a workman who does not need to be ashamed, accurately handling the word of truth</a:t>
            </a:r>
            <a:r>
              <a:rPr lang="en-US" sz="4000" dirty="0" smtClean="0">
                <a:effectLst>
                  <a:glow rad="228600">
                    <a:srgbClr val="000000"/>
                  </a:glow>
                </a:effectLst>
              </a:rPr>
              <a:t>.</a:t>
            </a:r>
            <a:r>
              <a:rPr lang="en-US" sz="4000" dirty="0">
                <a:effectLst>
                  <a:glow rad="228600">
                    <a:srgbClr val="000000"/>
                  </a:glow>
                </a:effectLst>
              </a:rPr>
              <a:t> </a:t>
            </a:r>
            <a:r>
              <a:rPr lang="en-US" sz="4000" dirty="0" smtClean="0">
                <a:effectLst>
                  <a:glow rad="228600">
                    <a:srgbClr val="000000"/>
                  </a:glow>
                </a:effectLst>
              </a:rPr>
              <a:t>		</a:t>
            </a:r>
            <a:r>
              <a:rPr lang="en-US" sz="3800" dirty="0" smtClean="0">
                <a:effectLst>
                  <a:glow rad="228600">
                    <a:srgbClr val="000000"/>
                  </a:glow>
                </a:effectLst>
              </a:rPr>
              <a:t>													2 Timothy </a:t>
            </a:r>
            <a:r>
              <a:rPr lang="en-US" sz="3800" dirty="0">
                <a:effectLst>
                  <a:glow rad="228600">
                    <a:srgbClr val="000000"/>
                  </a:glow>
                </a:effectLst>
              </a:rPr>
              <a:t>2:15 </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Handling the Word</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32048475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4000" b="1" dirty="0" smtClean="0">
                <a:effectLst>
                  <a:glow rad="228600">
                    <a:srgbClr val="000000"/>
                  </a:glow>
                </a:effectLst>
              </a:rPr>
              <a:t>Accurate handling: </a:t>
            </a:r>
          </a:p>
          <a:p>
            <a:pPr marL="0" indent="0">
              <a:buNone/>
            </a:pPr>
            <a:r>
              <a:rPr lang="en-US" sz="4000" b="1" dirty="0">
                <a:effectLst>
                  <a:glow rad="228600">
                    <a:srgbClr val="000000"/>
                  </a:glow>
                </a:effectLst>
              </a:rPr>
              <a:t>	</a:t>
            </a:r>
            <a:r>
              <a:rPr lang="en-US" sz="4000" b="1" dirty="0" smtClean="0">
                <a:effectLst>
                  <a:glow rad="228600">
                    <a:srgbClr val="000000"/>
                  </a:glow>
                </a:effectLst>
              </a:rPr>
              <a:t>Using in a way that works </a:t>
            </a:r>
          </a:p>
          <a:p>
            <a:pPr marL="0" indent="0">
              <a:buNone/>
            </a:pPr>
            <a:r>
              <a:rPr lang="en-US" sz="4000" b="1" dirty="0">
                <a:effectLst>
                  <a:glow rad="228600">
                    <a:srgbClr val="000000"/>
                  </a:glow>
                </a:effectLst>
              </a:rPr>
              <a:t>	</a:t>
            </a:r>
            <a:r>
              <a:rPr lang="en-US" sz="4000" b="1" dirty="0" smtClean="0">
                <a:effectLst>
                  <a:glow rad="228600">
                    <a:srgbClr val="000000"/>
                  </a:glow>
                </a:effectLst>
              </a:rPr>
              <a:t>Avoiding injury or damage </a:t>
            </a:r>
          </a:p>
          <a:p>
            <a:pPr marL="0" indent="0">
              <a:buNone/>
            </a:pPr>
            <a:endParaRPr lang="en-US" sz="4000" b="1" dirty="0">
              <a:effectLst>
                <a:glow rad="228600">
                  <a:srgbClr val="000000"/>
                </a:glow>
              </a:effectLst>
            </a:endParaRPr>
          </a:p>
          <a:p>
            <a:pPr marL="0" indent="0">
              <a:buNone/>
            </a:pPr>
            <a:r>
              <a:rPr lang="en-US" sz="4000" b="1" dirty="0" smtClean="0">
                <a:effectLst>
                  <a:glow rad="228600">
                    <a:srgbClr val="000000"/>
                  </a:glow>
                </a:effectLst>
              </a:rPr>
              <a:t>Why must we handle it accurately?</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Handling the Word</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14014802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4000" i="1" dirty="0" smtClean="0">
                <a:effectLst>
                  <a:glow rad="228600">
                    <a:srgbClr val="000000"/>
                  </a:glow>
                </a:effectLst>
              </a:rPr>
              <a:t>And </a:t>
            </a:r>
            <a:r>
              <a:rPr lang="en-US" sz="4000" i="1" dirty="0">
                <a:effectLst>
                  <a:glow rad="228600">
                    <a:srgbClr val="000000"/>
                  </a:glow>
                </a:effectLst>
              </a:rPr>
              <a:t>take the helmet of salvation, and the sword of the Spirit, which is the </a:t>
            </a:r>
            <a:r>
              <a:rPr lang="en-US" sz="4000" i="1" dirty="0" smtClean="0">
                <a:effectLst>
                  <a:glow rad="228600">
                    <a:srgbClr val="000000"/>
                  </a:glow>
                </a:effectLst>
              </a:rPr>
              <a:t>Word </a:t>
            </a:r>
            <a:r>
              <a:rPr lang="en-US" sz="4000" i="1" dirty="0">
                <a:effectLst>
                  <a:glow rad="228600">
                    <a:srgbClr val="000000"/>
                  </a:glow>
                </a:effectLst>
              </a:rPr>
              <a:t>of God</a:t>
            </a:r>
            <a:r>
              <a:rPr lang="en-US" sz="4000" i="1" dirty="0" smtClean="0">
                <a:effectLst>
                  <a:glow rad="228600">
                    <a:srgbClr val="000000"/>
                  </a:glow>
                </a:effectLst>
              </a:rPr>
              <a:t>;</a:t>
            </a:r>
            <a:r>
              <a:rPr lang="en-US" sz="3600" i="1" dirty="0">
                <a:effectLst>
                  <a:glow rad="228600">
                    <a:srgbClr val="000000"/>
                  </a:glow>
                </a:effectLst>
              </a:rPr>
              <a:t> </a:t>
            </a:r>
            <a:r>
              <a:rPr lang="en-US" sz="3600" i="1" dirty="0" smtClean="0">
                <a:effectLst>
                  <a:glow rad="228600">
                    <a:srgbClr val="000000"/>
                  </a:glow>
                </a:effectLst>
              </a:rPr>
              <a:t>															</a:t>
            </a:r>
            <a:r>
              <a:rPr lang="en-US" sz="3600" i="1" smtClean="0">
                <a:effectLst>
                  <a:glow rad="228600">
                    <a:srgbClr val="000000"/>
                  </a:glow>
                </a:effectLst>
              </a:rPr>
              <a:t>	</a:t>
            </a:r>
            <a:r>
              <a:rPr lang="en-US" sz="3600" smtClean="0">
                <a:effectLst>
                  <a:glow rad="228600">
                    <a:srgbClr val="000000"/>
                  </a:glow>
                </a:effectLst>
              </a:rPr>
              <a:t>Ephesians 6:17 </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a Weapon</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26952252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200150"/>
            <a:ext cx="8077200" cy="3943350"/>
          </a:xfrm>
        </p:spPr>
        <p:txBody>
          <a:bodyPr>
            <a:noAutofit/>
          </a:bodyPr>
          <a:lstStyle/>
          <a:p>
            <a:pPr marL="0" indent="0" algn="just">
              <a:buNone/>
            </a:pPr>
            <a:r>
              <a:rPr lang="en-US" sz="3900" i="1" dirty="0" smtClean="0">
                <a:effectLst>
                  <a:glow rad="228600">
                    <a:srgbClr val="000000"/>
                  </a:glow>
                </a:effectLst>
              </a:rPr>
              <a:t>For </a:t>
            </a:r>
            <a:r>
              <a:rPr lang="en-US" sz="3900" i="1" dirty="0">
                <a:effectLst>
                  <a:glow rad="228600">
                    <a:srgbClr val="000000"/>
                  </a:glow>
                </a:effectLst>
              </a:rPr>
              <a:t>the word of God is living and powerful, and sharper than any two-edged sword, piercing even to the </a:t>
            </a:r>
            <a:r>
              <a:rPr lang="en-US" sz="3900" i="1" dirty="0" smtClean="0">
                <a:effectLst>
                  <a:glow rad="228600">
                    <a:srgbClr val="000000"/>
                  </a:glow>
                </a:effectLst>
              </a:rPr>
              <a:t> division </a:t>
            </a:r>
            <a:r>
              <a:rPr lang="en-US" sz="3900" i="1" dirty="0">
                <a:effectLst>
                  <a:glow rad="228600">
                    <a:srgbClr val="000000"/>
                  </a:glow>
                </a:effectLst>
              </a:rPr>
              <a:t>of soul and spirit, and of joints and marrow, and is a discerner of the thoughts and intents of the heart</a:t>
            </a:r>
            <a:r>
              <a:rPr lang="en-US" sz="3900" i="1" dirty="0" smtClean="0">
                <a:effectLst>
                  <a:glow rad="228600">
                    <a:srgbClr val="000000"/>
                  </a:glow>
                </a:effectLst>
              </a:rPr>
              <a:t>.</a:t>
            </a:r>
            <a:r>
              <a:rPr lang="en-US" sz="3900" i="1" dirty="0">
                <a:effectLst>
                  <a:glow rad="228600">
                    <a:srgbClr val="000000"/>
                  </a:glow>
                </a:effectLst>
              </a:rPr>
              <a:t> </a:t>
            </a:r>
            <a:r>
              <a:rPr lang="en-US" sz="3900" i="1" dirty="0" smtClean="0">
                <a:effectLst>
                  <a:glow rad="228600">
                    <a:srgbClr val="000000"/>
                  </a:glow>
                </a:effectLst>
              </a:rPr>
              <a:t>								</a:t>
            </a:r>
            <a:r>
              <a:rPr lang="en-US" sz="3600" dirty="0" smtClean="0">
                <a:effectLst>
                  <a:glow rad="228600">
                    <a:srgbClr val="000000"/>
                  </a:glow>
                </a:effectLst>
              </a:rPr>
              <a:t>Hebrews </a:t>
            </a:r>
            <a:r>
              <a:rPr lang="en-US" sz="3600" dirty="0">
                <a:effectLst>
                  <a:glow rad="228600">
                    <a:srgbClr val="000000"/>
                  </a:glow>
                </a:effectLst>
              </a:rPr>
              <a:t>4:12 </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a Weapon</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115960868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63229"/>
            <a:ext cx="8763000" cy="4080271"/>
          </a:xfrm>
        </p:spPr>
        <p:txBody>
          <a:bodyPr>
            <a:noAutofit/>
          </a:bodyPr>
          <a:lstStyle/>
          <a:p>
            <a:pPr marL="0" indent="0" algn="just">
              <a:buNone/>
            </a:pPr>
            <a:r>
              <a:rPr lang="en-US" sz="3600" i="1" dirty="0" smtClean="0">
                <a:effectLst>
                  <a:glow rad="228600">
                    <a:srgbClr val="000000"/>
                  </a:glow>
                </a:effectLst>
              </a:rPr>
              <a:t>"</a:t>
            </a:r>
            <a:r>
              <a:rPr lang="en-US" sz="3600" i="1" dirty="0">
                <a:effectLst>
                  <a:glow rad="228600">
                    <a:srgbClr val="000000"/>
                  </a:glow>
                </a:effectLst>
              </a:rPr>
              <a:t>Whoever comes to Me, and hears My sayings and does them, I will show you whom he is like</a:t>
            </a:r>
            <a:r>
              <a:rPr lang="en-US" sz="3600" i="1" dirty="0" smtClean="0">
                <a:effectLst>
                  <a:glow rad="228600">
                    <a:srgbClr val="000000"/>
                  </a:glow>
                </a:effectLst>
              </a:rPr>
              <a:t>: He </a:t>
            </a:r>
            <a:r>
              <a:rPr lang="en-US" sz="3600" i="1" dirty="0">
                <a:effectLst>
                  <a:glow rad="228600">
                    <a:srgbClr val="000000"/>
                  </a:glow>
                </a:effectLst>
              </a:rPr>
              <a:t>is like a man building a house, who dug deep and laid the foundation on the rock. And when the flood arose, the stream beat vehemently against that house, and could not shake it, for it was founded on the rock</a:t>
            </a:r>
            <a:r>
              <a:rPr lang="en-US" sz="3600" i="1" dirty="0" smtClean="0">
                <a:effectLst>
                  <a:glow rad="228600">
                    <a:srgbClr val="000000"/>
                  </a:glow>
                </a:effectLst>
              </a:rPr>
              <a:t>.” 										</a:t>
            </a:r>
            <a:r>
              <a:rPr lang="en-US" sz="3600" dirty="0" smtClean="0">
                <a:effectLst>
                  <a:glow rad="228600">
                    <a:srgbClr val="000000"/>
                  </a:glow>
                </a:effectLst>
              </a:rPr>
              <a:t>Luke </a:t>
            </a:r>
            <a:r>
              <a:rPr lang="en-US" sz="3600" dirty="0">
                <a:effectLst>
                  <a:glow rad="228600">
                    <a:srgbClr val="000000"/>
                  </a:glow>
                </a:effectLst>
              </a:rPr>
              <a:t>6:47 </a:t>
            </a:r>
            <a:endParaRPr lang="en-US" sz="36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a Foundation</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36746158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458200" cy="3943350"/>
          </a:xfrm>
        </p:spPr>
        <p:txBody>
          <a:bodyPr>
            <a:noAutofit/>
          </a:bodyPr>
          <a:lstStyle/>
          <a:p>
            <a:pPr marL="0" indent="0" algn="just">
              <a:buNone/>
            </a:pPr>
            <a:r>
              <a:rPr lang="en-US" sz="4000" i="1" dirty="0" smtClean="0">
                <a:effectLst>
                  <a:glow rad="228600">
                    <a:srgbClr val="000000"/>
                  </a:glow>
                </a:effectLst>
              </a:rPr>
              <a:t>But He answered and said, "It is written, 'Man shall not live by bread alone, but by every word that proceeds from the mouth of God.'“															</a:t>
            </a:r>
            <a:r>
              <a:rPr lang="en-US" sz="3600" dirty="0" smtClean="0">
                <a:effectLst>
                  <a:glow rad="228600">
                    <a:srgbClr val="000000"/>
                  </a:glow>
                </a:effectLst>
              </a:rPr>
              <a:t>Matthew 4:4 </a:t>
            </a:r>
            <a:endParaRPr lang="en-US" sz="3800" b="1" dirty="0" smtClean="0">
              <a:ln w="9525">
                <a:solidFill>
                  <a:schemeClr val="bg1"/>
                </a:solidFill>
                <a:prstDash val="solid"/>
              </a:ln>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0" y="0"/>
            <a:ext cx="9144000" cy="1063229"/>
          </a:xfrm>
        </p:spPr>
        <p:txBody>
          <a:bodyPr>
            <a:noAutofit/>
          </a:bodyPr>
          <a:lstStyle/>
          <a:p>
            <a:pPr algn="ctr"/>
            <a:r>
              <a:rPr lang="en-US" sz="6600" dirty="0" smtClean="0">
                <a:effectLst>
                  <a:glow rad="228600">
                    <a:srgbClr val="000000"/>
                  </a:glow>
                </a:effectLst>
                <a:latin typeface="+mn-lt"/>
              </a:rPr>
              <a:t>Because it is Your Food</a:t>
            </a:r>
            <a:endParaRPr lang="en-US" sz="6600" dirty="0">
              <a:effectLst>
                <a:glow rad="228600">
                  <a:srgbClr val="000000"/>
                </a:glow>
              </a:effectLst>
              <a:latin typeface="+mn-lt"/>
            </a:endParaRPr>
          </a:p>
        </p:txBody>
      </p:sp>
    </p:spTree>
    <p:extLst>
      <p:ext uri="{BB962C8B-B14F-4D97-AF65-F5344CB8AC3E}">
        <p14:creationId xmlns:p14="http://schemas.microsoft.com/office/powerpoint/2010/main" val="33812016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260879</TotalTime>
  <Words>1303</Words>
  <Application>Microsoft Office PowerPoint</Application>
  <PresentationFormat>On-screen Show (16:9)</PresentationFormat>
  <Paragraphs>122</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Bell MT</vt:lpstr>
      <vt:lpstr>Calibri</vt:lpstr>
      <vt:lpstr>Calibri Light</vt:lpstr>
      <vt:lpstr>Lucida Sans Unicode</vt:lpstr>
      <vt:lpstr>Times New Roman</vt:lpstr>
      <vt:lpstr>Wingdings</vt:lpstr>
      <vt:lpstr>Office Theme</vt:lpstr>
      <vt:lpstr>Welcome!</vt:lpstr>
      <vt:lpstr>PowerPoint Presentation</vt:lpstr>
      <vt:lpstr>PowerPoint Presentation</vt:lpstr>
      <vt:lpstr>Handling the Word</vt:lpstr>
      <vt:lpstr>Handling the Word</vt:lpstr>
      <vt:lpstr>Because it is a Weapon</vt:lpstr>
      <vt:lpstr>Because it is a Weapon</vt:lpstr>
      <vt:lpstr>Because it is a Foundation</vt:lpstr>
      <vt:lpstr>Because it is Your Food</vt:lpstr>
      <vt:lpstr>Because it is Your Food</vt:lpstr>
      <vt:lpstr>Because it is a Light</vt:lpstr>
      <vt:lpstr>Because it is a Light</vt:lpstr>
      <vt:lpstr>Because it is a Fire</vt:lpstr>
      <vt:lpstr>Because it is a Mirror</vt:lpstr>
      <vt:lpstr>Accurately Handling</vt:lpstr>
      <vt:lpstr>Application </vt:lpstr>
      <vt:lpstr>PowerPoint Presentation</vt:lpstr>
      <vt:lpstr>Because it is a Seed</vt:lpstr>
      <vt:lpstr>Because it is a Seed</vt:lpstr>
      <vt:lpstr>Because it is a Seed</vt:lpstr>
      <vt:lpstr>Because it is a Seed</vt:lpstr>
      <vt:lpstr>Because it is a Seed</vt:lpstr>
      <vt:lpstr>Because it is a Seed</vt:lpstr>
      <vt:lpstr>Receive the Seed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BRIAN HAINES</dc:creator>
  <cp:lastModifiedBy>Microsoft account</cp:lastModifiedBy>
  <cp:revision>1134</cp:revision>
  <dcterms:modified xsi:type="dcterms:W3CDTF">2021-04-16T15:44:54Z</dcterms:modified>
</cp:coreProperties>
</file>